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69" r:id="rId5"/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70" r:id="rId17"/>
    <p:sldId id="267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1FC5B-4E10-76FE-FA03-B28A1C2F2F8B}" v="354" dt="2020-09-22T01:54:11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Williams" userId="S::vwilliams@cisd.org::a727ac45-91b2-41c8-8267-f1c895ad085e" providerId="AD" clId="Web-{E281FC5B-4E10-76FE-FA03-B28A1C2F2F8B}"/>
    <pc:docChg chg="addSld delSld modSld">
      <pc:chgData name="Vanessa Williams" userId="S::vwilliams@cisd.org::a727ac45-91b2-41c8-8267-f1c895ad085e" providerId="AD" clId="Web-{E281FC5B-4E10-76FE-FA03-B28A1C2F2F8B}" dt="2020-09-22T01:54:11.586" v="1047" actId="20577"/>
      <pc:docMkLst>
        <pc:docMk/>
      </pc:docMkLst>
      <pc:sldChg chg="modSp modNotes">
        <pc:chgData name="Vanessa Williams" userId="S::vwilliams@cisd.org::a727ac45-91b2-41c8-8267-f1c895ad085e" providerId="AD" clId="Web-{E281FC5B-4E10-76FE-FA03-B28A1C2F2F8B}" dt="2020-09-21T21:28:43.459" v="78"/>
        <pc:sldMkLst>
          <pc:docMk/>
          <pc:sldMk cId="2833075032" sldId="257"/>
        </pc:sldMkLst>
        <pc:spChg chg="mod">
          <ac:chgData name="Vanessa Williams" userId="S::vwilliams@cisd.org::a727ac45-91b2-41c8-8267-f1c895ad085e" providerId="AD" clId="Web-{E281FC5B-4E10-76FE-FA03-B28A1C2F2F8B}" dt="2020-09-21T21:19:32.582" v="13" actId="20577"/>
          <ac:spMkLst>
            <pc:docMk/>
            <pc:sldMk cId="2833075032" sldId="257"/>
            <ac:spMk id="5" creationId="{00000000-0000-0000-0000-000000000000}"/>
          </ac:spMkLst>
        </pc:spChg>
      </pc:sldChg>
      <pc:sldChg chg="modSp">
        <pc:chgData name="Vanessa Williams" userId="S::vwilliams@cisd.org::a727ac45-91b2-41c8-8267-f1c895ad085e" providerId="AD" clId="Web-{E281FC5B-4E10-76FE-FA03-B28A1C2F2F8B}" dt="2020-09-21T21:28:20.239" v="76" actId="20577"/>
        <pc:sldMkLst>
          <pc:docMk/>
          <pc:sldMk cId="3332974009" sldId="258"/>
        </pc:sldMkLst>
        <pc:spChg chg="mod">
          <ac:chgData name="Vanessa Williams" userId="S::vwilliams@cisd.org::a727ac45-91b2-41c8-8267-f1c895ad085e" providerId="AD" clId="Web-{E281FC5B-4E10-76FE-FA03-B28A1C2F2F8B}" dt="2020-09-21T21:28:20.239" v="76" actId="20577"/>
          <ac:spMkLst>
            <pc:docMk/>
            <pc:sldMk cId="3332974009" sldId="258"/>
            <ac:spMk id="5" creationId="{00000000-0000-0000-0000-000000000000}"/>
          </ac:spMkLst>
        </pc:spChg>
      </pc:sldChg>
      <pc:sldChg chg="modSp">
        <pc:chgData name="Vanessa Williams" userId="S::vwilliams@cisd.org::a727ac45-91b2-41c8-8267-f1c895ad085e" providerId="AD" clId="Web-{E281FC5B-4E10-76FE-FA03-B28A1C2F2F8B}" dt="2020-09-21T21:20:14.991" v="16" actId="20577"/>
        <pc:sldMkLst>
          <pc:docMk/>
          <pc:sldMk cId="2214065930" sldId="259"/>
        </pc:sldMkLst>
        <pc:spChg chg="mod">
          <ac:chgData name="Vanessa Williams" userId="S::vwilliams@cisd.org::a727ac45-91b2-41c8-8267-f1c895ad085e" providerId="AD" clId="Web-{E281FC5B-4E10-76FE-FA03-B28A1C2F2F8B}" dt="2020-09-21T21:20:14.991" v="16" actId="20577"/>
          <ac:spMkLst>
            <pc:docMk/>
            <pc:sldMk cId="2214065930" sldId="259"/>
            <ac:spMk id="3" creationId="{00000000-0000-0000-0000-000000000000}"/>
          </ac:spMkLst>
        </pc:spChg>
      </pc:sldChg>
      <pc:sldChg chg="modNotes">
        <pc:chgData name="Vanessa Williams" userId="S::vwilliams@cisd.org::a727ac45-91b2-41c8-8267-f1c895ad085e" providerId="AD" clId="Web-{E281FC5B-4E10-76FE-FA03-B28A1C2F2F8B}" dt="2020-09-21T21:47:41.918" v="783"/>
        <pc:sldMkLst>
          <pc:docMk/>
          <pc:sldMk cId="1528325097" sldId="261"/>
        </pc:sldMkLst>
      </pc:sldChg>
      <pc:sldChg chg="modSp add del modNotes">
        <pc:chgData name="Vanessa Williams" userId="S::vwilliams@cisd.org::a727ac45-91b2-41c8-8267-f1c895ad085e" providerId="AD" clId="Web-{E281FC5B-4E10-76FE-FA03-B28A1C2F2F8B}" dt="2020-09-22T01:36:22.430" v="785"/>
        <pc:sldMkLst>
          <pc:docMk/>
          <pc:sldMk cId="3106407371" sldId="262"/>
        </pc:sldMkLst>
        <pc:spChg chg="mod">
          <ac:chgData name="Vanessa Williams" userId="S::vwilliams@cisd.org::a727ac45-91b2-41c8-8267-f1c895ad085e" providerId="AD" clId="Web-{E281FC5B-4E10-76FE-FA03-B28A1C2F2F8B}" dt="2020-09-21T21:39:12.825" v="89" actId="20577"/>
          <ac:spMkLst>
            <pc:docMk/>
            <pc:sldMk cId="3106407371" sldId="262"/>
            <ac:spMk id="3" creationId="{00000000-0000-0000-0000-000000000000}"/>
          </ac:spMkLst>
        </pc:spChg>
      </pc:sldChg>
      <pc:sldChg chg="modSp">
        <pc:chgData name="Vanessa Williams" userId="S::vwilliams@cisd.org::a727ac45-91b2-41c8-8267-f1c895ad085e" providerId="AD" clId="Web-{E281FC5B-4E10-76FE-FA03-B28A1C2F2F8B}" dt="2020-09-21T21:24:58.430" v="68" actId="20577"/>
        <pc:sldMkLst>
          <pc:docMk/>
          <pc:sldMk cId="3091990835" sldId="269"/>
        </pc:sldMkLst>
        <pc:spChg chg="mod">
          <ac:chgData name="Vanessa Williams" userId="S::vwilliams@cisd.org::a727ac45-91b2-41c8-8267-f1c895ad085e" providerId="AD" clId="Web-{E281FC5B-4E10-76FE-FA03-B28A1C2F2F8B}" dt="2020-09-21T21:24:58.430" v="68" actId="20577"/>
          <ac:spMkLst>
            <pc:docMk/>
            <pc:sldMk cId="3091990835" sldId="269"/>
            <ac:spMk id="3" creationId="{00000000-0000-0000-0000-000000000000}"/>
          </ac:spMkLst>
        </pc:spChg>
      </pc:sldChg>
      <pc:sldChg chg="addSp delSp modSp new">
        <pc:chgData name="Vanessa Williams" userId="S::vwilliams@cisd.org::a727ac45-91b2-41c8-8267-f1c895ad085e" providerId="AD" clId="Web-{E281FC5B-4E10-76FE-FA03-B28A1C2F2F8B}" dt="2020-09-22T01:54:05.383" v="1045" actId="20577"/>
        <pc:sldMkLst>
          <pc:docMk/>
          <pc:sldMk cId="3905189391" sldId="270"/>
        </pc:sldMkLst>
        <pc:spChg chg="del mod">
          <ac:chgData name="Vanessa Williams" userId="S::vwilliams@cisd.org::a727ac45-91b2-41c8-8267-f1c895ad085e" providerId="AD" clId="Web-{E281FC5B-4E10-76FE-FA03-B28A1C2F2F8B}" dt="2020-09-22T01:42:05.653" v="860"/>
          <ac:spMkLst>
            <pc:docMk/>
            <pc:sldMk cId="3905189391" sldId="270"/>
            <ac:spMk id="2" creationId="{2DF8EBFE-9D03-4A3A-AE64-B613A52F7EE0}"/>
          </ac:spMkLst>
        </pc:spChg>
        <pc:spChg chg="del mod">
          <ac:chgData name="Vanessa Williams" userId="S::vwilliams@cisd.org::a727ac45-91b2-41c8-8267-f1c895ad085e" providerId="AD" clId="Web-{E281FC5B-4E10-76FE-FA03-B28A1C2F2F8B}" dt="2020-09-21T21:22:39.578" v="49"/>
          <ac:spMkLst>
            <pc:docMk/>
            <pc:sldMk cId="3905189391" sldId="270"/>
            <ac:spMk id="3" creationId="{38E41B25-C2C7-47B3-99B8-E93AE4301D8F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6:51.420" v="956" actId="1076"/>
          <ac:spMkLst>
            <pc:docMk/>
            <pc:sldMk cId="3905189391" sldId="270"/>
            <ac:spMk id="3" creationId="{90024E8A-55FA-4BEE-A7B2-63C5DE206416}"/>
          </ac:spMkLst>
        </pc:spChg>
        <pc:spChg chg="del">
          <ac:chgData name="Vanessa Williams" userId="S::vwilliams@cisd.org::a727ac45-91b2-41c8-8267-f1c895ad085e" providerId="AD" clId="Web-{E281FC5B-4E10-76FE-FA03-B28A1C2F2F8B}" dt="2020-09-21T21:23:10.032" v="52"/>
          <ac:spMkLst>
            <pc:docMk/>
            <pc:sldMk cId="3905189391" sldId="270"/>
            <ac:spMk id="4" creationId="{EFF06EDC-2722-4DD7-B08A-1AED7B9193B2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4:05.383" v="1045" actId="20577"/>
          <ac:spMkLst>
            <pc:docMk/>
            <pc:sldMk cId="3905189391" sldId="270"/>
            <ac:spMk id="5" creationId="{097B0741-A1F1-41BD-B73E-85FE05AE1335}"/>
          </ac:spMkLst>
        </pc:spChg>
        <pc:spChg chg="del">
          <ac:chgData name="Vanessa Williams" userId="S::vwilliams@cisd.org::a727ac45-91b2-41c8-8267-f1c895ad085e" providerId="AD" clId="Web-{E281FC5B-4E10-76FE-FA03-B28A1C2F2F8B}" dt="2020-09-21T21:22:32.108" v="48"/>
          <ac:spMkLst>
            <pc:docMk/>
            <pc:sldMk cId="3905189391" sldId="270"/>
            <ac:spMk id="5" creationId="{9A131F33-4520-446A-987D-9078CE45337A}"/>
          </ac:spMkLst>
        </pc:spChg>
        <pc:spChg chg="add del mod">
          <ac:chgData name="Vanessa Williams" userId="S::vwilliams@cisd.org::a727ac45-91b2-41c8-8267-f1c895ad085e" providerId="AD" clId="Web-{E281FC5B-4E10-76FE-FA03-B28A1C2F2F8B}" dt="2020-09-22T01:42:53.937" v="880"/>
          <ac:spMkLst>
            <pc:docMk/>
            <pc:sldMk cId="3905189391" sldId="270"/>
            <ac:spMk id="6" creationId="{091CFB80-3709-4062-A2DA-B6D4686EF9FE}"/>
          </ac:spMkLst>
        </pc:spChg>
        <pc:spChg chg="del">
          <ac:chgData name="Vanessa Williams" userId="S::vwilliams@cisd.org::a727ac45-91b2-41c8-8267-f1c895ad085e" providerId="AD" clId="Web-{E281FC5B-4E10-76FE-FA03-B28A1C2F2F8B}" dt="2020-09-21T21:23:36.253" v="55"/>
          <ac:spMkLst>
            <pc:docMk/>
            <pc:sldMk cId="3905189391" sldId="270"/>
            <ac:spMk id="6" creationId="{31B5FF89-004F-493E-9C40-79C820848776}"/>
          </ac:spMkLst>
        </pc:spChg>
        <pc:spChg chg="add del mod">
          <ac:chgData name="Vanessa Williams" userId="S::vwilliams@cisd.org::a727ac45-91b2-41c8-8267-f1c895ad085e" providerId="AD" clId="Web-{E281FC5B-4E10-76FE-FA03-B28A1C2F2F8B}" dt="2020-09-22T01:36:54.525" v="790"/>
          <ac:spMkLst>
            <pc:docMk/>
            <pc:sldMk cId="3905189391" sldId="270"/>
            <ac:spMk id="8" creationId="{E4564ABD-E9D0-46F6-8CD7-938A2E7035FD}"/>
          </ac:spMkLst>
        </pc:spChg>
        <pc:spChg chg="add del mod">
          <ac:chgData name="Vanessa Williams" userId="S::vwilliams@cisd.org::a727ac45-91b2-41c8-8267-f1c895ad085e" providerId="AD" clId="Web-{E281FC5B-4E10-76FE-FA03-B28A1C2F2F8B}" dt="2020-09-22T01:37:27.652" v="807"/>
          <ac:spMkLst>
            <pc:docMk/>
            <pc:sldMk cId="3905189391" sldId="270"/>
            <ac:spMk id="9" creationId="{A6ACDA9A-C7F8-475C-B302-39666804577F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6:31.403" v="953" actId="1076"/>
          <ac:spMkLst>
            <pc:docMk/>
            <pc:sldMk cId="3905189391" sldId="270"/>
            <ac:spMk id="10" creationId="{5CA1999C-58AC-4523-83BB-84D12C227885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7:05.577" v="958" actId="1076"/>
          <ac:spMkLst>
            <pc:docMk/>
            <pc:sldMk cId="3905189391" sldId="270"/>
            <ac:spMk id="11" creationId="{F9DDFDC1-4CA2-4545-91DD-66E43A059229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3:28.396" v="1030" actId="1076"/>
          <ac:spMkLst>
            <pc:docMk/>
            <pc:sldMk cId="3905189391" sldId="270"/>
            <ac:spMk id="12" creationId="{65F34D8A-CEF3-41F0-A6E0-FADFBB18ABF1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6:56.436" v="957" actId="1076"/>
          <ac:spMkLst>
            <pc:docMk/>
            <pc:sldMk cId="3905189391" sldId="270"/>
            <ac:spMk id="13" creationId="{C1D5CED9-8053-41DF-A1C6-5A2AB3787550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48:52.645" v="968" actId="14100"/>
          <ac:spMkLst>
            <pc:docMk/>
            <pc:sldMk cId="3905189391" sldId="270"/>
            <ac:spMk id="14" creationId="{20B9EEB4-C749-4504-886B-44AF93EF7C82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0:05.525" v="992" actId="1076"/>
          <ac:spMkLst>
            <pc:docMk/>
            <pc:sldMk cId="3905189391" sldId="270"/>
            <ac:spMk id="15" creationId="{1E12347A-EE10-45E4-95C1-F73B7AA6E30E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0:20.932" v="994" actId="1076"/>
          <ac:spMkLst>
            <pc:docMk/>
            <pc:sldMk cId="3905189391" sldId="270"/>
            <ac:spMk id="16" creationId="{A0D6E432-DAB0-4D6D-AB10-C478A36BF0F0}"/>
          </ac:spMkLst>
        </pc:spChg>
        <pc:spChg chg="add mod">
          <ac:chgData name="Vanessa Williams" userId="S::vwilliams@cisd.org::a727ac45-91b2-41c8-8267-f1c895ad085e" providerId="AD" clId="Web-{E281FC5B-4E10-76FE-FA03-B28A1C2F2F8B}" dt="2020-09-22T01:52:13.392" v="1029" actId="14100"/>
          <ac:spMkLst>
            <pc:docMk/>
            <pc:sldMk cId="3905189391" sldId="270"/>
            <ac:spMk id="17" creationId="{59BE1991-72A0-4169-B6E4-0D8FE27C52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B9AF9F-E578-4D2C-9883-CA5B0065CE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2560E9-967C-44E2-94B2-5AE4699F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3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8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22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1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60E9-967C-44E2-94B2-5AE4699FEB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7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7096F7-6BEF-4684-91E3-B955A02446CA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0918-A1DA-409C-92D1-997783D2409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0C1-5AB1-4F14-83DF-BD90621DE7D7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C146-8927-46AB-9F62-E1468890F2E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1439-0854-4C7F-87CB-2D2B0AF32F54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DCB2-74D1-4237-B26E-407A19D123D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A4F2-46DC-48C3-B594-5BFA3584091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542F-A6B4-4040-81AB-E10B4AD9E316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DF17-8332-49F8-930A-142739426471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E6B-CE64-41D7-B8B4-2070E596B262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54B-5B35-4C66-B90E-E19A8363509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03FC-35D3-4170-87AF-FE907E802E7A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1C9D-7BC4-49EE-9B75-81A95020476B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87EA-93A5-40D3-ACFF-D3CAECD54DF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929E-8CDB-4DF4-BA8C-8B3EB495EF1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87E0-FF7E-48C3-B5C2-C421907FE7D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20A6-F803-4DBA-9B53-D30F5A5A6D49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594F37-4259-4E9A-AC72-51CCE043EEE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kberry@cisd.org" TargetMode="External"/><Relationship Id="rId3" Type="http://schemas.openxmlformats.org/officeDocument/2006/relationships/hyperlink" Target="mailto:jjohnson@cisd.org" TargetMode="External"/><Relationship Id="rId7" Type="http://schemas.openxmlformats.org/officeDocument/2006/relationships/hyperlink" Target="mailto:apayne@cisd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bmathis@cisd.org" TargetMode="External"/><Relationship Id="rId5" Type="http://schemas.openxmlformats.org/officeDocument/2006/relationships/hyperlink" Target="mailto:lellis@cisd.org" TargetMode="External"/><Relationship Id="rId10" Type="http://schemas.openxmlformats.org/officeDocument/2006/relationships/image" Target="../media/image8.jfif"/><Relationship Id="rId4" Type="http://schemas.openxmlformats.org/officeDocument/2006/relationships/hyperlink" Target="mailto:jhervey@cisd.org" TargetMode="External"/><Relationship Id="rId9" Type="http://schemas.openxmlformats.org/officeDocument/2006/relationships/hyperlink" Target="mailto:mcutrer@cisd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d.org/Domain/3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essa?src=r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d.org/Domain/183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isd.org/Page/14121" TargetMode="External"/><Relationship Id="rId4" Type="http://schemas.openxmlformats.org/officeDocument/2006/relationships/hyperlink" Target="https://www.cisd.org/Page/1384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72995"/>
            <a:ext cx="9601196" cy="5106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Welcome/Introductions</a:t>
            </a:r>
          </a:p>
          <a:p>
            <a:r>
              <a:rPr lang="en-US" dirty="0" smtClean="0"/>
              <a:t>Major </a:t>
            </a:r>
            <a:r>
              <a:rPr lang="en-US" dirty="0"/>
              <a:t>Elements ESSA</a:t>
            </a:r>
          </a:p>
          <a:p>
            <a:r>
              <a:rPr lang="en-US" dirty="0"/>
              <a:t>Title 1</a:t>
            </a:r>
          </a:p>
          <a:p>
            <a:pPr lvl="1"/>
            <a:r>
              <a:rPr lang="en-US" dirty="0"/>
              <a:t>Academic Achievement</a:t>
            </a:r>
          </a:p>
          <a:p>
            <a:pPr lvl="1"/>
            <a:r>
              <a:rPr lang="en-US" dirty="0"/>
              <a:t>Funding</a:t>
            </a:r>
          </a:p>
          <a:p>
            <a:pPr lvl="1"/>
            <a:r>
              <a:rPr lang="en-US" dirty="0"/>
              <a:t>Teacher Qualifications</a:t>
            </a:r>
          </a:p>
          <a:p>
            <a:pPr lvl="1"/>
            <a:r>
              <a:rPr lang="en-US" dirty="0"/>
              <a:t>Parent Rights</a:t>
            </a:r>
          </a:p>
          <a:p>
            <a:r>
              <a:rPr lang="en-US" dirty="0"/>
              <a:t>Important Contacts</a:t>
            </a:r>
          </a:p>
          <a:p>
            <a:r>
              <a:rPr lang="en-US" dirty="0"/>
              <a:t>Benefits of Parent and Family Engagement</a:t>
            </a:r>
          </a:p>
          <a:p>
            <a:r>
              <a:rPr lang="en-US" dirty="0"/>
              <a:t>Location of CIP Plan</a:t>
            </a:r>
          </a:p>
        </p:txBody>
      </p:sp>
    </p:spTree>
    <p:extLst>
      <p:ext uri="{BB962C8B-B14F-4D97-AF65-F5344CB8AC3E}">
        <p14:creationId xmlns:p14="http://schemas.microsoft.com/office/powerpoint/2010/main" val="30919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Parents’ Right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i="1" dirty="0"/>
              <a:t>Schools are required to notify parents that their student has been assigned, or has been taught for 4 or more consecutive weeks, by a teacher who does not meet applicable State certification requirements at the grade level &amp; subject area in which the teacher has been assigned.  ESSA Section 1112 (e)(1)(B)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0" y="754297"/>
            <a:ext cx="3718455" cy="656704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Contacts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1411001"/>
            <a:ext cx="3718455" cy="4837400"/>
          </a:xfrm>
        </p:spPr>
        <p:txBody>
          <a:bodyPr>
            <a:normAutofit fontScale="47500" lnSpcReduction="20000"/>
          </a:bodyPr>
          <a:lstStyle/>
          <a:p>
            <a:endParaRPr lang="en-US" sz="2000" dirty="0"/>
          </a:p>
          <a:p>
            <a:r>
              <a:rPr lang="en-US" sz="2900" b="1" dirty="0" smtClean="0"/>
              <a:t>JP Johnson, </a:t>
            </a:r>
            <a:r>
              <a:rPr lang="en-US" sz="2900" b="1" dirty="0"/>
              <a:t>Principal  </a:t>
            </a:r>
            <a:endParaRPr lang="en-US" sz="2900" b="1" dirty="0" smtClean="0"/>
          </a:p>
          <a:p>
            <a:r>
              <a:rPr lang="en-US" sz="2900" b="1" dirty="0" smtClean="0"/>
              <a:t> </a:t>
            </a:r>
            <a:r>
              <a:rPr lang="en-US" sz="2900" b="1" dirty="0" smtClean="0">
                <a:hlinkClick r:id="rId3"/>
              </a:rPr>
              <a:t>jjohnson@cisd.org</a:t>
            </a:r>
            <a:endParaRPr lang="en-US" sz="2900" b="1" dirty="0" smtClean="0"/>
          </a:p>
          <a:p>
            <a:endParaRPr lang="en-US" sz="29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Jason C Hervey, </a:t>
            </a:r>
            <a:r>
              <a:rPr lang="en-US" sz="2400" b="1" dirty="0"/>
              <a:t>Assistant Principal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hlinkClick r:id="rId4"/>
              </a:rPr>
              <a:t>jhervey@cisd.org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Laura Ellis, </a:t>
            </a:r>
            <a:r>
              <a:rPr lang="en-US" sz="2400" b="1" dirty="0"/>
              <a:t>Assistant Principal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hlinkClick r:id="rId5"/>
              </a:rPr>
              <a:t>lellis@cisd.org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Brittany Mathis, </a:t>
            </a:r>
            <a:r>
              <a:rPr lang="en-US" sz="2400" b="1" dirty="0"/>
              <a:t>Assistant Principal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hlinkClick r:id="rId6"/>
              </a:rPr>
              <a:t>bmathis@cisd.org</a:t>
            </a:r>
            <a:endParaRPr lang="en-US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Amber Payne, Licensed Professional Counselor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hlinkClick r:id="rId7"/>
              </a:rPr>
              <a:t>apayne@cisd.org</a:t>
            </a:r>
            <a:endParaRPr lang="en-US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1" dirty="0" smtClean="0"/>
              <a:t>Kimberley Berry, 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 Academic Counselor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hlinkClick r:id="rId8"/>
              </a:rPr>
              <a:t>kberry@cisd.org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1" dirty="0" smtClean="0"/>
              <a:t>Margaret Cutrer, 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</a:t>
            </a:r>
            <a:r>
              <a:rPr lang="en-US" sz="2400" b="1" dirty="0"/>
              <a:t>Grade Academic Counselor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hlinkClick r:id="rId9"/>
              </a:rPr>
              <a:t>mcutrer@cisd.org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i="1" dirty="0"/>
              <a:t>To contact your child’s teacher: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430-775-6200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5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50" dirty="0"/>
          </a:p>
          <a:p>
            <a:endParaRPr lang="en-US" sz="1450" i="1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38" y="1476377"/>
            <a:ext cx="5815580" cy="3533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38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 Family Engagement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(PFE)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Higher grades &amp; Test scores</a:t>
            </a:r>
          </a:p>
          <a:p>
            <a:r>
              <a:rPr lang="en-US" dirty="0"/>
              <a:t>More likely to complete Homework</a:t>
            </a:r>
          </a:p>
          <a:p>
            <a:r>
              <a:rPr lang="en-US" dirty="0"/>
              <a:t>Better attendance</a:t>
            </a:r>
          </a:p>
          <a:p>
            <a:r>
              <a:rPr lang="en-US" dirty="0"/>
              <a:t>Fewer placements in Special Education</a:t>
            </a:r>
          </a:p>
          <a:p>
            <a:r>
              <a:rPr lang="en-US" dirty="0"/>
              <a:t>More positive attitudes</a:t>
            </a:r>
          </a:p>
          <a:p>
            <a:r>
              <a:rPr lang="en-US" dirty="0"/>
              <a:t>Higher graduation rates</a:t>
            </a:r>
          </a:p>
          <a:p>
            <a:r>
              <a:rPr lang="en-US" dirty="0"/>
              <a:t>Greater enrollment in postsecondary </a:t>
            </a:r>
            <a:r>
              <a:rPr lang="en-US" dirty="0" err="1"/>
              <a:t>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Corsicana Middle School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Improved teacher morale</a:t>
            </a:r>
          </a:p>
          <a:p>
            <a:r>
              <a:rPr lang="en-US" dirty="0"/>
              <a:t>Higher ratings of teachers by parents</a:t>
            </a:r>
          </a:p>
          <a:p>
            <a:r>
              <a:rPr lang="en-US" dirty="0"/>
              <a:t>More support from families</a:t>
            </a:r>
          </a:p>
          <a:p>
            <a:r>
              <a:rPr lang="en-US" dirty="0"/>
              <a:t>Higher student achievement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90024E8A-55FA-4BEE-A7B2-63C5DE206416}"/>
              </a:ext>
            </a:extLst>
          </p:cNvPr>
          <p:cNvSpPr/>
          <p:nvPr/>
        </p:nvSpPr>
        <p:spPr>
          <a:xfrm>
            <a:off x="4403639" y="3159946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A1999C-58AC-4523-83BB-84D12C227885}"/>
              </a:ext>
            </a:extLst>
          </p:cNvPr>
          <p:cNvSpPr/>
          <p:nvPr/>
        </p:nvSpPr>
        <p:spPr>
          <a:xfrm>
            <a:off x="3628269" y="2571734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9DDFDC1-4CA2-4545-91DD-66E43A059229}"/>
              </a:ext>
            </a:extLst>
          </p:cNvPr>
          <p:cNvSpPr/>
          <p:nvPr/>
        </p:nvSpPr>
        <p:spPr>
          <a:xfrm>
            <a:off x="5112165" y="3855104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B0741-A1F1-41BD-B73E-85FE05AE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CIP Plan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>(Campus Improvement Plan)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34D8A-CEF3-41F0-A6E0-FADFBB18ABF1}"/>
              </a:ext>
            </a:extLst>
          </p:cNvPr>
          <p:cNvSpPr txBox="1"/>
          <p:nvPr/>
        </p:nvSpPr>
        <p:spPr>
          <a:xfrm>
            <a:off x="4622465" y="2523625"/>
            <a:ext cx="30506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cisd.org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5CED9-8053-41DF-A1C6-5A2AB3787550}"/>
              </a:ext>
            </a:extLst>
          </p:cNvPr>
          <p:cNvSpPr txBox="1"/>
          <p:nvPr/>
        </p:nvSpPr>
        <p:spPr>
          <a:xfrm>
            <a:off x="5380289" y="3094288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ea typeface="+mn-lt"/>
                <a:cs typeface="+mn-lt"/>
              </a:rPr>
              <a:t>Parents</a:t>
            </a:r>
          </a:p>
          <a:p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9EEB4-C749-4504-886B-44AF93EF7C82}"/>
              </a:ext>
            </a:extLst>
          </p:cNvPr>
          <p:cNvSpPr txBox="1"/>
          <p:nvPr/>
        </p:nvSpPr>
        <p:spPr>
          <a:xfrm>
            <a:off x="6084636" y="3798637"/>
            <a:ext cx="31709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Required Postings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2347A-EE10-45E4-95C1-F73B7AA6E30E}"/>
              </a:ext>
            </a:extLst>
          </p:cNvPr>
          <p:cNvSpPr txBox="1"/>
          <p:nvPr/>
        </p:nvSpPr>
        <p:spPr>
          <a:xfrm>
            <a:off x="6829091" y="4489616"/>
            <a:ext cx="45746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Campus &amp; District Plans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0D6E432-DAB0-4D6D-AB10-C478A36BF0F0}"/>
              </a:ext>
            </a:extLst>
          </p:cNvPr>
          <p:cNvSpPr/>
          <p:nvPr/>
        </p:nvSpPr>
        <p:spPr>
          <a:xfrm>
            <a:off x="5847428" y="4536893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BE1991-72A0-4169-B6E4-0D8FE27C527B}"/>
              </a:ext>
            </a:extLst>
          </p:cNvPr>
          <p:cNvSpPr txBox="1"/>
          <p:nvPr/>
        </p:nvSpPr>
        <p:spPr>
          <a:xfrm>
            <a:off x="3857124" y="5341018"/>
            <a:ext cx="473509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3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https://www.cisd.org/Domain/38</a:t>
            </a:r>
            <a:endParaRPr lang="en-US" sz="2400" dirty="0">
              <a:solidFill>
                <a:schemeClr val="accent3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Connect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98685"/>
            <a:ext cx="9601196" cy="3369606"/>
          </a:xfrm>
        </p:spPr>
      </p:pic>
    </p:spTree>
    <p:extLst>
      <p:ext uri="{BB962C8B-B14F-4D97-AF65-F5344CB8AC3E}">
        <p14:creationId xmlns:p14="http://schemas.microsoft.com/office/powerpoint/2010/main" val="9386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Annual Title I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Benefits of </a:t>
            </a:r>
          </a:p>
          <a:p>
            <a:r>
              <a:rPr lang="en-US" sz="2600" i="1" dirty="0"/>
              <a:t>Parent &amp; Family </a:t>
            </a:r>
          </a:p>
          <a:p>
            <a:r>
              <a:rPr lang="en-US" sz="3600" dirty="0"/>
              <a:t>Engagement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17" y="3757350"/>
            <a:ext cx="1416050" cy="13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ESSA ?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i="1" dirty="0"/>
              <a:t>Every Student Succeeds Act (2015)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1" dirty="0"/>
              <a:t>ESSA</a:t>
            </a:r>
            <a:r>
              <a:rPr lang="en-US" b="1" dirty="0"/>
              <a:t> (a bipartisan measure) was signed into law on 12/10/15.</a:t>
            </a:r>
          </a:p>
          <a:p>
            <a:endParaRPr lang="en-US" b="1" dirty="0"/>
          </a:p>
          <a:p>
            <a:r>
              <a:rPr lang="en-US" b="1" dirty="0"/>
              <a:t>Previous version of the law:  No Child Left Behind </a:t>
            </a:r>
            <a:r>
              <a:rPr lang="en-US" b="1" i="1" dirty="0"/>
              <a:t>(NCLB)</a:t>
            </a:r>
          </a:p>
          <a:p>
            <a:endParaRPr lang="en-US" b="1" i="1" dirty="0"/>
          </a:p>
          <a:p>
            <a:r>
              <a:rPr lang="en-US" b="1" dirty="0"/>
              <a:t>Reauthorized our Nation’s “longstanding commitment to equal opportunity for all students.”</a:t>
            </a:r>
          </a:p>
          <a:p>
            <a:endParaRPr lang="en-US" b="1" dirty="0"/>
          </a:p>
          <a:p>
            <a:r>
              <a:rPr lang="en-US" b="1" dirty="0"/>
              <a:t>NCLB “shined a light on where student were making progress &amp; where they needed additional support, regardless of race, income, zip code, disability, home language, or background.”</a:t>
            </a:r>
          </a:p>
          <a:p>
            <a:endParaRPr lang="en-US" b="1" dirty="0"/>
          </a:p>
          <a:p>
            <a:r>
              <a:rPr lang="en-US" b="1" dirty="0"/>
              <a:t>ESSA expanded the NCLB by instituting mandates that insist ALL students are educated with the goal of fully preparing them for “success in college &amp; careers.”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 of 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Upholds critical protections for America’s disadvantaged &amp; high-need students</a:t>
            </a:r>
          </a:p>
          <a:p>
            <a:r>
              <a:rPr lang="en-US" dirty="0"/>
              <a:t>Requires that ALL students be taught to high academic standards</a:t>
            </a:r>
          </a:p>
          <a:p>
            <a:r>
              <a:rPr lang="en-US" dirty="0"/>
              <a:t>Supports &amp; grows local innovations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Ensures vital information is provided to educators, families, students &amp; communities</a:t>
            </a:r>
          </a:p>
          <a:p>
            <a:r>
              <a:rPr lang="en-US" dirty="0"/>
              <a:t>Investment in high-quality preschool</a:t>
            </a:r>
          </a:p>
          <a:p>
            <a:r>
              <a:rPr lang="en-US" dirty="0"/>
              <a:t>Accountability &amp; Action in lowest-performing schools</a:t>
            </a:r>
          </a:p>
          <a:p>
            <a:pPr marL="0" indent="0" algn="r">
              <a:buNone/>
            </a:pPr>
            <a:r>
              <a:rPr lang="en-US" sz="1050" dirty="0">
                <a:hlinkClick r:id="rId3"/>
              </a:rPr>
              <a:t>https://www.ed.gov/essa?src=rn</a:t>
            </a:r>
            <a:endParaRPr lang="en-US" sz="1050" dirty="0"/>
          </a:p>
          <a:p>
            <a:pPr marL="0" indent="0" algn="r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29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I, Part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Financial assistance to schools w/high #s or % of children from low-income families.  GOAL:  ALL children meet challenging state academic standards.</a:t>
            </a:r>
          </a:p>
          <a:p>
            <a:r>
              <a:rPr lang="en-US" dirty="0"/>
              <a:t>Federal funds allocated based primarily on census poverty estimates &amp; the cost of education in each state.</a:t>
            </a:r>
          </a:p>
          <a:p>
            <a:r>
              <a:rPr lang="en-US" dirty="0"/>
              <a:t>Schools in which children from low-income families make up at least 40% of enrollment are eligible to use Title I funds to operate school wide programs to serve ALL children in the school in order to raise the achievement of the lowest achieving students.</a:t>
            </a:r>
          </a:p>
          <a:p>
            <a:pPr marL="0" indent="0" algn="ctr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CISD is a </a:t>
            </a:r>
            <a:r>
              <a:rPr lang="en-US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I District</a:t>
            </a:r>
          </a:p>
        </p:txBody>
      </p:sp>
    </p:spTree>
    <p:extLst>
      <p:ext uri="{BB962C8B-B14F-4D97-AF65-F5344CB8AC3E}">
        <p14:creationId xmlns:p14="http://schemas.microsoft.com/office/powerpoint/2010/main" val="22140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ACHIEVEMENT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Not about Anything else!</a:t>
            </a:r>
          </a:p>
        </p:txBody>
      </p:sp>
    </p:spTree>
    <p:extLst>
      <p:ext uri="{BB962C8B-B14F-4D97-AF65-F5344CB8AC3E}">
        <p14:creationId xmlns:p14="http://schemas.microsoft.com/office/powerpoint/2010/main" val="26133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Curriculum &amp;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of the Goals</a:t>
            </a:r>
          </a:p>
          <a:p>
            <a:endParaRPr lang="en-US" dirty="0"/>
          </a:p>
          <a:p>
            <a:r>
              <a:rPr lang="en-US" dirty="0"/>
              <a:t>Forms of academic assessment used to measure student progress</a:t>
            </a:r>
          </a:p>
          <a:p>
            <a:endParaRPr lang="en-US" dirty="0"/>
          </a:p>
          <a:p>
            <a:r>
              <a:rPr lang="en-US" dirty="0"/>
              <a:t>Information regarding achievement levels of the STAAR</a:t>
            </a:r>
          </a:p>
          <a:p>
            <a:endParaRPr lang="en-US" dirty="0"/>
          </a:p>
          <a:p>
            <a:r>
              <a:rPr lang="en-US" dirty="0"/>
              <a:t>STAAR Testing Calendar (Compact/school webpage)</a:t>
            </a:r>
          </a:p>
        </p:txBody>
      </p:sp>
    </p:spTree>
    <p:extLst>
      <p:ext uri="{BB962C8B-B14F-4D97-AF65-F5344CB8AC3E}">
        <p14:creationId xmlns:p14="http://schemas.microsoft.com/office/powerpoint/2010/main" val="31064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this Accomplished?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Funding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000" dirty="0"/>
              <a:t>How much?</a:t>
            </a:r>
          </a:p>
          <a:p>
            <a:pPr marL="0" indent="0" algn="ctr">
              <a:buNone/>
            </a:pPr>
            <a:r>
              <a:rPr lang="en-US" sz="2000" i="1" dirty="0"/>
              <a:t>(Reservation of Funds – 1% &amp; 90%)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What’s it For?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Who decides?</a:t>
            </a:r>
          </a:p>
          <a:p>
            <a:pPr algn="ctr"/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Partnership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Parent Engagement </a:t>
            </a:r>
          </a:p>
          <a:p>
            <a:pPr marL="0" indent="0" algn="ctr">
              <a:buNone/>
            </a:pPr>
            <a:r>
              <a:rPr lang="en-US" sz="1600" dirty="0">
                <a:hlinkClick r:id="rId3"/>
              </a:rPr>
              <a:t>https://www.cisd.org/Domain/1830</a:t>
            </a:r>
            <a:endParaRPr lang="en-US" sz="1600" dirty="0"/>
          </a:p>
          <a:p>
            <a:pPr marL="0" indent="0" algn="ctr">
              <a:buNone/>
            </a:pPr>
            <a:r>
              <a:rPr lang="en-US" dirty="0"/>
              <a:t>Parent Family Engagement Policy </a:t>
            </a:r>
          </a:p>
          <a:p>
            <a:pPr marL="0" indent="0" algn="ctr">
              <a:buNone/>
            </a:pPr>
            <a:r>
              <a:rPr lang="en-US" sz="1600" i="1" dirty="0">
                <a:hlinkClick r:id="rId4"/>
              </a:rPr>
              <a:t>https://www.cisd.org/Page/13840</a:t>
            </a:r>
            <a:endParaRPr lang="en-US" sz="1600" i="1" dirty="0"/>
          </a:p>
          <a:p>
            <a:pPr marL="0" indent="0" algn="ctr">
              <a:buNone/>
            </a:pPr>
            <a:r>
              <a:rPr lang="en-US" sz="1600" i="1" dirty="0"/>
              <a:t>Distribute &amp; Review</a:t>
            </a:r>
          </a:p>
          <a:p>
            <a:pPr algn="ctr"/>
            <a:r>
              <a:rPr lang="en-US" dirty="0"/>
              <a:t>School-Family Compact </a:t>
            </a:r>
          </a:p>
          <a:p>
            <a:pPr marL="0" indent="0" algn="ctr">
              <a:buNone/>
            </a:pPr>
            <a:r>
              <a:rPr lang="en-US" sz="1600" dirty="0">
                <a:hlinkClick r:id="rId5"/>
              </a:rPr>
              <a:t>https://www.cisd.org/Page/14121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i="1" dirty="0"/>
              <a:t>Distribute &amp;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Parents have the right to request information regarding the qualifications of their child’s teacher.  </a:t>
            </a:r>
            <a:r>
              <a:rPr lang="en-US" i="1" dirty="0"/>
              <a:t>ESSA</a:t>
            </a:r>
            <a:r>
              <a:rPr lang="en-US" dirty="0"/>
              <a:t> Section 1112 (e)(1)(A)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Parents must follow school procedures for this request.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Contact School principal.</a:t>
            </a:r>
          </a:p>
        </p:txBody>
      </p:sp>
    </p:spTree>
    <p:extLst>
      <p:ext uri="{BB962C8B-B14F-4D97-AF65-F5344CB8AC3E}">
        <p14:creationId xmlns:p14="http://schemas.microsoft.com/office/powerpoint/2010/main" val="45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AED87A1CEB844BD6EA4AD998FF2FA" ma:contentTypeVersion="13" ma:contentTypeDescription="Create a new document." ma:contentTypeScope="" ma:versionID="f556236cd76616122cdb041e581f7778">
  <xsd:schema xmlns:xsd="http://www.w3.org/2001/XMLSchema" xmlns:xs="http://www.w3.org/2001/XMLSchema" xmlns:p="http://schemas.microsoft.com/office/2006/metadata/properties" xmlns:ns3="c3c96664-0d7f-4483-bd8f-c8e64a7effde" xmlns:ns4="428410a4-086f-462e-84c6-d283026a89c1" targetNamespace="http://schemas.microsoft.com/office/2006/metadata/properties" ma:root="true" ma:fieldsID="96496d53dbc48105d2eec4bcc805f99e" ns3:_="" ns4:_="">
    <xsd:import namespace="c3c96664-0d7f-4483-bd8f-c8e64a7effde"/>
    <xsd:import namespace="428410a4-086f-462e-84c6-d283026a89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96664-0d7f-4483-bd8f-c8e64a7eff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10a4-086f-462e-84c6-d283026a89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F89663-AC2D-4AA3-AE1E-50829F6B8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c96664-0d7f-4483-bd8f-c8e64a7effde"/>
    <ds:schemaRef ds:uri="428410a4-086f-462e-84c6-d283026a89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79DA63-A2CC-4AF1-B818-A267D2077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6B6F2E-DBEE-4609-B900-AAF5677D68C2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28410a4-086f-462e-84c6-d283026a89c1"/>
    <ds:schemaRef ds:uri="c3c96664-0d7f-4483-bd8f-c8e64a7eff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2921</TotalTime>
  <Words>619</Words>
  <Application>Microsoft Office PowerPoint</Application>
  <PresentationFormat>Widescreen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Garamond</vt:lpstr>
      <vt:lpstr>Organic</vt:lpstr>
      <vt:lpstr>PowerPoint Presentation</vt:lpstr>
      <vt:lpstr>Annual Title I Meeting</vt:lpstr>
      <vt:lpstr>What is ESSA ? Every Student Succeeds Act (2015)</vt:lpstr>
      <vt:lpstr>Highlights of ESSA</vt:lpstr>
      <vt:lpstr>ESSA  Title I, Part A</vt:lpstr>
      <vt:lpstr>ACADEMIC ACHIEVEMENT</vt:lpstr>
      <vt:lpstr>School Curriculum &amp; Assessment</vt:lpstr>
      <vt:lpstr>HOW is this Accomplished?</vt:lpstr>
      <vt:lpstr>Teacher Qualifications</vt:lpstr>
      <vt:lpstr>Parents’ Right to Know</vt:lpstr>
      <vt:lpstr>Important Contacts</vt:lpstr>
      <vt:lpstr>Benefits of  Parent Family Engagement (PFE)</vt:lpstr>
      <vt:lpstr>CIP Plan (Campus Improvement Plan)</vt:lpstr>
      <vt:lpstr>Let’s Connect</vt:lpstr>
    </vt:vector>
  </TitlesOfParts>
  <Company>CISD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Title I Meeting</dc:title>
  <dc:creator>Kai'lah James</dc:creator>
  <cp:lastModifiedBy>Kayla Howard</cp:lastModifiedBy>
  <cp:revision>265</cp:revision>
  <cp:lastPrinted>2020-10-08T13:22:18Z</cp:lastPrinted>
  <dcterms:created xsi:type="dcterms:W3CDTF">2019-11-13T20:45:35Z</dcterms:created>
  <dcterms:modified xsi:type="dcterms:W3CDTF">2020-10-15T16:04:19Z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0x0101001F9AED87A1CEB844BD6EA4AD998FF2FA</vt:lpwstr>
  </property>
</Properties>
</file>